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9"/>
  </p:notesMasterIdLst>
  <p:sldIdLst>
    <p:sldId id="256" r:id="rId2"/>
    <p:sldId id="278" r:id="rId3"/>
    <p:sldId id="282" r:id="rId4"/>
    <p:sldId id="279" r:id="rId5"/>
    <p:sldId id="280" r:id="rId6"/>
    <p:sldId id="281" r:id="rId7"/>
    <p:sldId id="283" r:id="rId8"/>
    <p:sldId id="258" r:id="rId9"/>
    <p:sldId id="259" r:id="rId10"/>
    <p:sldId id="261" r:id="rId11"/>
    <p:sldId id="262" r:id="rId12"/>
    <p:sldId id="263" r:id="rId13"/>
    <p:sldId id="264" r:id="rId14"/>
    <p:sldId id="265" r:id="rId15"/>
    <p:sldId id="267" r:id="rId16"/>
    <p:sldId id="286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5" r:id="rId26"/>
    <p:sldId id="277" r:id="rId27"/>
    <p:sldId id="28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AE14F-0B54-40E9-B43F-6A555D0E3063}" type="datetimeFigureOut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65B97-4853-452D-AFE9-2751A8120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0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5B97-4853-452D-AFE9-2751A81208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1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0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7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7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1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34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119A-1FB1-4D55-BD14-05A7F8ACA5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6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D710-3C60-4A4F-8EE3-7CEDEDD447A5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0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5E51-3F4D-45A7-A48F-236C093A6601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2805-18AB-4A65-914D-139EFABD132C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87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77122-DF71-4670-BFDF-578AA1097074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9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4C37-0373-4440-A2B4-26981BF31AD4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E81D6-49BD-4AF0-9514-1B6CD08FB62B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8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D71B-809D-40B8-9FB9-F3AE5FFF3BC1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31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F4E0-AEB7-4154-86C3-49155901B70F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9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C452C-0733-42E3-89F7-EFCFBFC2CDEC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7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2B60-DA9E-4D4F-B8E4-AAE817362869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3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AC09-647D-45D4-AECC-9251A4BC24A0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4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108D8-64F9-4C6F-8FA7-F8C1AF21C07E}" type="datetime1">
              <a:rPr lang="ko-KR" altLang="en-US" smtClean="0"/>
              <a:t>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CA67C-5591-4CF4-8E59-DEE45704A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3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2238" y="18802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sz="9600" b="1" dirty="0" smtClean="0"/>
              <a:t>ROS</a:t>
            </a:r>
            <a:br>
              <a:rPr lang="en-US" altLang="ko-KR" sz="9600" b="1" dirty="0" smtClean="0"/>
            </a:br>
            <a:r>
              <a:rPr lang="en-US" altLang="ko-KR" sz="4400" b="1" dirty="0" smtClean="0"/>
              <a:t>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Map &amp; Navigation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48929" y="4780048"/>
            <a:ext cx="9144000" cy="1655762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pPr algn="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b="1" dirty="0" smtClean="0"/>
              <a:t>김태성</a:t>
            </a:r>
            <a:endParaRPr lang="en-US" altLang="ko-KR" b="1" dirty="0" smtClean="0"/>
          </a:p>
          <a:p>
            <a:pPr algn="r"/>
            <a:r>
              <a:rPr lang="en-US" altLang="ko-KR" sz="1600" dirty="0" smtClean="0"/>
              <a:t>2017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일 월요일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67C-5591-4CF4-8E59-DEE45704A5CB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34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Recording Data with </a:t>
            </a:r>
            <a:r>
              <a:rPr lang="en-US" altLang="ko-KR" b="1" dirty="0" err="1" smtClean="0"/>
              <a:t>rosbag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rosbag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rosbag</a:t>
            </a:r>
            <a:r>
              <a:rPr lang="en-US" altLang="ko-KR" dirty="0" smtClean="0"/>
              <a:t> record -a : publish </a:t>
            </a:r>
            <a:r>
              <a:rPr lang="ko-KR" altLang="en-US" dirty="0" smtClean="0"/>
              <a:t>되는 모든 메시지 기록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rosbag</a:t>
            </a:r>
            <a:r>
              <a:rPr lang="en-US" altLang="ko-KR" dirty="0" smtClean="0"/>
              <a:t> play --clock [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] : </a:t>
            </a:r>
            <a:r>
              <a:rPr lang="ko-KR" altLang="en-US" dirty="0" smtClean="0"/>
              <a:t>기록된 메시지를 재생함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rosbag</a:t>
            </a:r>
            <a:r>
              <a:rPr lang="en-US" altLang="ko-KR" dirty="0" smtClean="0"/>
              <a:t> info [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] : </a:t>
            </a:r>
            <a:r>
              <a:rPr lang="ko-KR" altLang="en-US" dirty="0" smtClean="0"/>
              <a:t>기록된 메시지의 정보를 확인함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10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71" y="3508057"/>
            <a:ext cx="6323042" cy="22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Building Maps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388659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en-US" altLang="ko-KR" dirty="0" err="1" smtClean="0"/>
              <a:t>slam_gmapping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gmapping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로봇이 얻은 </a:t>
            </a:r>
            <a:r>
              <a:rPr lang="en-US" altLang="ko-KR" dirty="0" err="1" smtClean="0"/>
              <a:t>sensor_msgs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LaserScan</a:t>
            </a:r>
            <a:r>
              <a:rPr lang="ko-KR" altLang="en-US" dirty="0" smtClean="0"/>
              <a:t>메시지를 이용하여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만들</a:t>
            </a:r>
            <a:r>
              <a:rPr lang="ko-KR" altLang="en-US" dirty="0"/>
              <a:t>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1. $ </a:t>
            </a:r>
            <a:r>
              <a:rPr lang="en-US" altLang="ko-KR" dirty="0" err="1" smtClean="0"/>
              <a:t>roscore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2. $ </a:t>
            </a: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turtlebot_stage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turtlebot_in_stage.launch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11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79" y="4042164"/>
            <a:ext cx="3377353" cy="26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Building Maps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3</a:t>
            </a:r>
            <a:r>
              <a:rPr lang="en-US" altLang="ko-KR" dirty="0" smtClean="0"/>
              <a:t>. $ </a:t>
            </a: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turtlebot_teleop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keyboard_teleop.launch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ros</a:t>
            </a:r>
            <a:r>
              <a:rPr lang="en-US" altLang="ko-KR" dirty="0"/>
              <a:t>-indigo-</a:t>
            </a:r>
            <a:r>
              <a:rPr lang="en-US" altLang="ko-KR" dirty="0" err="1"/>
              <a:t>teleop</a:t>
            </a:r>
            <a:r>
              <a:rPr lang="en-US" altLang="ko-KR" dirty="0"/>
              <a:t>-twist-keyboard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시뮬레이터의 로봇을 움직임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12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6" y="3384989"/>
            <a:ext cx="4525462" cy="297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6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Building Maps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2" y="1515268"/>
            <a:ext cx="10842153" cy="50684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$ </a:t>
            </a:r>
            <a:r>
              <a:rPr lang="en-US" altLang="ko-KR" dirty="0" err="1" smtClean="0"/>
              <a:t>rosbag</a:t>
            </a:r>
            <a:r>
              <a:rPr lang="en-US" altLang="ko-KR" dirty="0" smtClean="0"/>
              <a:t> record -O </a:t>
            </a:r>
            <a:r>
              <a:rPr lang="en-US" altLang="ko-KR" dirty="0" err="1" smtClean="0"/>
              <a:t>data.bag</a:t>
            </a:r>
            <a:r>
              <a:rPr lang="en-US" altLang="ko-KR" dirty="0" smtClean="0"/>
              <a:t> /scan /</a:t>
            </a:r>
            <a:r>
              <a:rPr lang="en-US" altLang="ko-KR" dirty="0" err="1" smtClean="0"/>
              <a:t>tf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로봇이 움직일 때 얻어지는 </a:t>
            </a:r>
            <a:r>
              <a:rPr lang="en-US" altLang="ko-KR" dirty="0" smtClean="0"/>
              <a:t>/scan, /</a:t>
            </a:r>
            <a:r>
              <a:rPr lang="en-US" altLang="ko-KR" dirty="0" err="1" smtClean="0"/>
              <a:t>tf</a:t>
            </a:r>
            <a:r>
              <a:rPr lang="en-US" altLang="ko-KR" dirty="0" smtClean="0"/>
              <a:t> topic</a:t>
            </a:r>
            <a:r>
              <a:rPr lang="ko-KR" altLang="en-US" dirty="0" smtClean="0"/>
              <a:t>를 기록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로봇을 직접 움직여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전체를 탐색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탐색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Ctrl-C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rosbag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400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400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400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400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13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82" y="3618101"/>
            <a:ext cx="6313901" cy="241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Building Maps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2" y="1515268"/>
            <a:ext cx="10743679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5. </a:t>
            </a:r>
            <a:r>
              <a:rPr lang="en-US" altLang="ko-KR" dirty="0" err="1"/>
              <a:t>keyboard_teleop</a:t>
            </a:r>
            <a:r>
              <a:rPr lang="en-US" altLang="ko-KR" dirty="0"/>
              <a:t>, </a:t>
            </a:r>
            <a:r>
              <a:rPr lang="en-US" altLang="ko-KR" dirty="0" err="1"/>
              <a:t>turtlebot_in_stage</a:t>
            </a:r>
            <a:r>
              <a:rPr lang="en-US" altLang="ko-KR" dirty="0"/>
              <a:t> </a:t>
            </a:r>
            <a:r>
              <a:rPr lang="ko-KR" altLang="en-US" dirty="0"/>
              <a:t>종료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시뮬레이터의 </a:t>
            </a:r>
            <a:r>
              <a:rPr lang="en-US" altLang="ko-KR" dirty="0" err="1"/>
              <a:t>LaserScan</a:t>
            </a:r>
            <a:r>
              <a:rPr lang="ko-KR" altLang="en-US" dirty="0"/>
              <a:t>메시지와 기록된 메시지를 재생할 때 충돌을 피하기 </a:t>
            </a:r>
            <a:r>
              <a:rPr lang="ko-KR" altLang="en-US" dirty="0" smtClean="0"/>
              <a:t>위해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6. $ </a:t>
            </a:r>
            <a:r>
              <a:rPr lang="en-US" altLang="ko-KR" dirty="0" err="1" smtClean="0"/>
              <a:t>roscore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dirty="0" smtClean="0"/>
              <a:t>7. $ </a:t>
            </a:r>
            <a:r>
              <a:rPr lang="en-US" altLang="ko-KR" dirty="0" err="1" smtClean="0"/>
              <a:t>rosparam</a:t>
            </a:r>
            <a:r>
              <a:rPr lang="en-US" altLang="ko-KR" dirty="0" smtClean="0"/>
              <a:t> set </a:t>
            </a:r>
            <a:r>
              <a:rPr lang="en-US" altLang="ko-KR" dirty="0" err="1" smtClean="0"/>
              <a:t>use_sim_time</a:t>
            </a:r>
            <a:r>
              <a:rPr lang="en-US" altLang="ko-KR" dirty="0" smtClean="0"/>
              <a:t> true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smtClean="0"/>
              <a:t>ROS</a:t>
            </a:r>
            <a:r>
              <a:rPr lang="ko-KR" altLang="en-US" dirty="0" smtClean="0"/>
              <a:t>에게 </a:t>
            </a:r>
            <a:r>
              <a:rPr lang="en-US" altLang="ko-KR" dirty="0" smtClean="0"/>
              <a:t>bag</a:t>
            </a:r>
            <a:r>
              <a:rPr lang="ko-KR" altLang="en-US" dirty="0" smtClean="0"/>
              <a:t>파일에 있는 </a:t>
            </a:r>
            <a:r>
              <a:rPr lang="en-US" altLang="ko-KR" dirty="0" smtClean="0"/>
              <a:t>timestamp</a:t>
            </a:r>
            <a:r>
              <a:rPr lang="ko-KR" altLang="en-US" dirty="0" smtClean="0"/>
              <a:t>를 사용하겠다고 알림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8. 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gmapping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slam_gmapping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9. 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play --clock </a:t>
            </a:r>
            <a:r>
              <a:rPr lang="en-US" altLang="ko-KR" dirty="0" err="1" smtClean="0"/>
              <a:t>data.bag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기록했던 </a:t>
            </a:r>
            <a:r>
              <a:rPr lang="en-US" altLang="ko-KR" dirty="0" smtClean="0"/>
              <a:t>bag </a:t>
            </a:r>
            <a:r>
              <a:rPr lang="ko-KR" altLang="en-US" dirty="0" smtClean="0"/>
              <a:t>파일 재생</a:t>
            </a:r>
            <a:r>
              <a:rPr lang="en-US" altLang="ko-KR" dirty="0"/>
              <a:t>, </a:t>
            </a:r>
            <a:r>
              <a:rPr lang="en-US" altLang="ko-KR" dirty="0" err="1"/>
              <a:t>slam_gmapping</a:t>
            </a:r>
            <a:r>
              <a:rPr lang="ko-KR" altLang="en-US" dirty="0"/>
              <a:t>에 의해 </a:t>
            </a:r>
            <a:r>
              <a:rPr lang="ko-KR" altLang="en-US" dirty="0" err="1"/>
              <a:t>맵이</a:t>
            </a:r>
            <a:r>
              <a:rPr lang="ko-KR" altLang="en-US" dirty="0"/>
              <a:t> </a:t>
            </a:r>
            <a:r>
              <a:rPr lang="ko-KR" altLang="en-US" dirty="0" smtClean="0"/>
              <a:t>만들어짐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smtClean="0"/>
              <a:t>재생이 완료되면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맵은</a:t>
            </a:r>
            <a:r>
              <a:rPr lang="ko-KR" altLang="en-US" dirty="0" smtClean="0"/>
              <a:t> 만들어 졌지만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디스크에 쓰여지지는 </a:t>
            </a:r>
            <a:r>
              <a:rPr lang="ko-KR" altLang="en-US" dirty="0" err="1" smtClean="0"/>
              <a:t>않은상태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14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14" y="5329237"/>
            <a:ext cx="61817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Building Maps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7"/>
            <a:ext cx="10515600" cy="5206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10. 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map_server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map_saver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맵서버를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을 디스크에 저장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map.pgm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map.yaml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 err="1"/>
              <a:t>맵의</a:t>
            </a:r>
            <a:r>
              <a:rPr lang="ko-KR" altLang="en-US" sz="2400" dirty="0"/>
              <a:t> 질이 </a:t>
            </a:r>
            <a:r>
              <a:rPr lang="ko-KR" altLang="en-US" sz="2400" dirty="0" err="1"/>
              <a:t>나쁜이유</a:t>
            </a:r>
            <a:r>
              <a:rPr lang="en-US" altLang="ko-KR" sz="2400" dirty="0"/>
              <a:t>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turtlebot</a:t>
            </a:r>
            <a:r>
              <a:rPr lang="ko-KR" altLang="en-US" dirty="0"/>
              <a:t>의 </a:t>
            </a:r>
            <a:r>
              <a:rPr lang="en-US" altLang="ko-KR" dirty="0"/>
              <a:t>sensor</a:t>
            </a:r>
            <a:r>
              <a:rPr lang="ko-KR" altLang="en-US" dirty="0"/>
              <a:t>가 </a:t>
            </a:r>
            <a:r>
              <a:rPr lang="ko-KR" altLang="en-US" dirty="0" err="1"/>
              <a:t>맵생성에</a:t>
            </a:r>
            <a:r>
              <a:rPr lang="ko-KR" altLang="en-US" dirty="0"/>
              <a:t> 적절치 </a:t>
            </a:r>
            <a:r>
              <a:rPr lang="ko-KR" altLang="en-US" dirty="0" smtClean="0"/>
              <a:t>않음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laser range-finder sensor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이용해야함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15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07" y="3227255"/>
            <a:ext cx="6353175" cy="10096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71907" y="4358737"/>
            <a:ext cx="5895975" cy="904875"/>
            <a:chOff x="1276090" y="4108291"/>
            <a:chExt cx="5895975" cy="9048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6090" y="4108291"/>
              <a:ext cx="5895975" cy="9048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608009" y="4643592"/>
              <a:ext cx="1014153" cy="3679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35" y="2233158"/>
            <a:ext cx="3220590" cy="32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6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Building Maps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400" dirty="0" smtClean="0"/>
              <a:t>Map quality </a:t>
            </a:r>
            <a:r>
              <a:rPr lang="ko-KR" altLang="en-US" sz="2400" dirty="0" smtClean="0"/>
              <a:t>향상</a:t>
            </a:r>
            <a:endParaRPr lang="en-US" altLang="ko-KR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$ </a:t>
            </a:r>
            <a:r>
              <a:rPr lang="en-US" altLang="ko-KR" sz="2000" dirty="0" err="1"/>
              <a:t>rosparam</a:t>
            </a:r>
            <a:r>
              <a:rPr lang="en-US" altLang="ko-KR" sz="2000" dirty="0"/>
              <a:t> set /</a:t>
            </a:r>
            <a:r>
              <a:rPr lang="en-US" altLang="ko-KR" sz="2000" dirty="0" err="1"/>
              <a:t>slam_gmapping</a:t>
            </a:r>
            <a:r>
              <a:rPr lang="en-US" altLang="ko-KR" sz="2000" dirty="0"/>
              <a:t>/</a:t>
            </a:r>
            <a:r>
              <a:rPr lang="en-US" altLang="ko-KR" sz="2000" dirty="0" err="1"/>
              <a:t>angularUpdate</a:t>
            </a:r>
            <a:r>
              <a:rPr lang="en-US" altLang="ko-KR" sz="2000" dirty="0"/>
              <a:t> 0.1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$ </a:t>
            </a:r>
            <a:r>
              <a:rPr lang="en-US" altLang="ko-KR" sz="2000" dirty="0" err="1"/>
              <a:t>rosparam</a:t>
            </a:r>
            <a:r>
              <a:rPr lang="en-US" altLang="ko-KR" sz="2000" dirty="0"/>
              <a:t> set /</a:t>
            </a:r>
            <a:r>
              <a:rPr lang="en-US" altLang="ko-KR" sz="2000" dirty="0" err="1"/>
              <a:t>slam_gmapping</a:t>
            </a:r>
            <a:r>
              <a:rPr lang="en-US" altLang="ko-KR" sz="2000" dirty="0"/>
              <a:t>/</a:t>
            </a:r>
            <a:r>
              <a:rPr lang="en-US" altLang="ko-KR" sz="2000" dirty="0" err="1"/>
              <a:t>linearUpdate</a:t>
            </a:r>
            <a:r>
              <a:rPr lang="en-US" altLang="ko-KR" sz="2000" dirty="0"/>
              <a:t> 0.1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$ </a:t>
            </a:r>
            <a:r>
              <a:rPr lang="en-US" altLang="ko-KR" sz="2000" dirty="0" err="1"/>
              <a:t>rosparam</a:t>
            </a:r>
            <a:r>
              <a:rPr lang="en-US" altLang="ko-KR" sz="2000" dirty="0"/>
              <a:t> set /</a:t>
            </a:r>
            <a:r>
              <a:rPr lang="en-US" altLang="ko-KR" sz="2000" dirty="0" err="1"/>
              <a:t>slam_gmapping</a:t>
            </a:r>
            <a:r>
              <a:rPr lang="en-US" altLang="ko-KR" sz="2000" dirty="0"/>
              <a:t>/</a:t>
            </a:r>
            <a:r>
              <a:rPr lang="en-US" altLang="ko-KR" sz="2000" dirty="0" err="1"/>
              <a:t>lskip</a:t>
            </a:r>
            <a:r>
              <a:rPr lang="en-US" altLang="ko-KR" sz="2000" dirty="0"/>
              <a:t> 10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$ </a:t>
            </a:r>
            <a:r>
              <a:rPr lang="en-US" altLang="ko-KR" sz="2000" dirty="0" err="1"/>
              <a:t>rosparam</a:t>
            </a:r>
            <a:r>
              <a:rPr lang="en-US" altLang="ko-KR" sz="2000" dirty="0"/>
              <a:t> set /</a:t>
            </a:r>
            <a:r>
              <a:rPr lang="en-US" altLang="ko-KR" sz="2000" dirty="0" err="1"/>
              <a:t>slam_gmapping</a:t>
            </a:r>
            <a:r>
              <a:rPr lang="en-US" altLang="ko-KR" sz="2000" dirty="0"/>
              <a:t>/</a:t>
            </a:r>
            <a:r>
              <a:rPr lang="en-US" altLang="ko-KR" sz="2000" dirty="0" err="1"/>
              <a:t>xmax</a:t>
            </a:r>
            <a:r>
              <a:rPr lang="en-US" altLang="ko-KR" sz="2000" dirty="0"/>
              <a:t> 10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$ </a:t>
            </a:r>
            <a:r>
              <a:rPr lang="en-US" altLang="ko-KR" sz="2000" dirty="0" err="1"/>
              <a:t>rosparam</a:t>
            </a:r>
            <a:r>
              <a:rPr lang="en-US" altLang="ko-KR" sz="2000" dirty="0"/>
              <a:t> set /</a:t>
            </a:r>
            <a:r>
              <a:rPr lang="en-US" altLang="ko-KR" sz="2000" dirty="0" err="1"/>
              <a:t>slam_gmapping</a:t>
            </a:r>
            <a:r>
              <a:rPr lang="en-US" altLang="ko-KR" sz="2000" dirty="0"/>
              <a:t>/</a:t>
            </a:r>
            <a:r>
              <a:rPr lang="en-US" altLang="ko-KR" sz="2000" dirty="0" err="1"/>
              <a:t>xmin</a:t>
            </a:r>
            <a:r>
              <a:rPr lang="en-US" altLang="ko-KR" sz="2000" dirty="0"/>
              <a:t> -10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$ </a:t>
            </a:r>
            <a:r>
              <a:rPr lang="en-US" altLang="ko-KR" sz="2000" dirty="0" err="1"/>
              <a:t>rosparam</a:t>
            </a:r>
            <a:r>
              <a:rPr lang="en-US" altLang="ko-KR" sz="2000" dirty="0"/>
              <a:t> set /</a:t>
            </a:r>
            <a:r>
              <a:rPr lang="en-US" altLang="ko-KR" sz="2000" dirty="0" err="1"/>
              <a:t>slam_gmapping</a:t>
            </a:r>
            <a:r>
              <a:rPr lang="en-US" altLang="ko-KR" sz="2000" dirty="0"/>
              <a:t>/</a:t>
            </a:r>
            <a:r>
              <a:rPr lang="en-US" altLang="ko-KR" sz="2000" dirty="0" err="1"/>
              <a:t>ymax</a:t>
            </a:r>
            <a:r>
              <a:rPr lang="en-US" altLang="ko-KR" sz="2000" dirty="0"/>
              <a:t> 10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/>
              <a:t>$ </a:t>
            </a:r>
            <a:r>
              <a:rPr lang="en-US" altLang="ko-KR" sz="2000" dirty="0" err="1"/>
              <a:t>rosparam</a:t>
            </a:r>
            <a:r>
              <a:rPr lang="en-US" altLang="ko-KR" sz="2000" dirty="0"/>
              <a:t> set /</a:t>
            </a:r>
            <a:r>
              <a:rPr lang="en-US" altLang="ko-KR" sz="2000" dirty="0" err="1"/>
              <a:t>slam_gmapping</a:t>
            </a:r>
            <a:r>
              <a:rPr lang="en-US" altLang="ko-KR" sz="2000" dirty="0"/>
              <a:t>/</a:t>
            </a:r>
            <a:r>
              <a:rPr lang="en-US" altLang="ko-KR" sz="2000" dirty="0" err="1"/>
              <a:t>ymin</a:t>
            </a:r>
            <a:r>
              <a:rPr lang="en-US" altLang="ko-KR" sz="2000" dirty="0"/>
              <a:t> -</a:t>
            </a:r>
            <a:r>
              <a:rPr lang="en-US" altLang="ko-KR" sz="2000" dirty="0" smtClean="0"/>
              <a:t>10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16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7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Localizing the robot in a Map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amcl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확률적 </a:t>
            </a:r>
            <a:r>
              <a:rPr lang="en-US" altLang="ko-KR" dirty="0" smtClean="0"/>
              <a:t>Localization </a:t>
            </a:r>
            <a:r>
              <a:rPr lang="ko-KR" altLang="en-US" dirty="0" smtClean="0"/>
              <a:t>알고리즘 구현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로봇의 예상위치를 표현하는 </a:t>
            </a:r>
            <a:r>
              <a:rPr lang="en-US" altLang="ko-KR" dirty="0" smtClean="0"/>
              <a:t>pose(</a:t>
            </a:r>
            <a:r>
              <a:rPr lang="ko-KR" altLang="en-US" dirty="0" err="1"/>
              <a:t>로봇의위치</a:t>
            </a:r>
            <a:r>
              <a:rPr lang="en-US" altLang="ko-KR" dirty="0"/>
              <a:t>) 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로봇의 센서데이터와 </a:t>
            </a:r>
            <a:r>
              <a:rPr lang="en-US" altLang="ko-KR" dirty="0" smtClean="0"/>
              <a:t>pose</a:t>
            </a:r>
            <a:r>
              <a:rPr lang="ko-KR" altLang="en-US" dirty="0" smtClean="0"/>
              <a:t>를 비교하여 위치를 찾음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17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Localizing the robot in a Map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turtlebot_stage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turtlebot_in_stage.launch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없을경우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 smtClean="0"/>
              <a:t>ros</a:t>
            </a:r>
            <a:r>
              <a:rPr lang="en-US" altLang="ko-KR" dirty="0" smtClean="0"/>
              <a:t>-indigo-</a:t>
            </a:r>
            <a:r>
              <a:rPr lang="en-US" altLang="ko-KR" dirty="0" err="1" smtClean="0"/>
              <a:t>turtlebot</a:t>
            </a:r>
            <a:r>
              <a:rPr lang="en-US" altLang="ko-KR" smtClean="0"/>
              <a:t>-stage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18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8668" y="3034133"/>
            <a:ext cx="2811463" cy="2659807"/>
            <a:chOff x="702468" y="2361033"/>
            <a:chExt cx="2811463" cy="26598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468" y="2361033"/>
              <a:ext cx="2811463" cy="2659807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1347804" y="3785375"/>
              <a:ext cx="1003300" cy="812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21100" y="3034133"/>
            <a:ext cx="763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pose estimates - localization</a:t>
            </a:r>
            <a:r>
              <a:rPr lang="ko-KR" altLang="en-US" sz="2400" dirty="0" smtClean="0"/>
              <a:t>알고리즘이 예상하는 로봇의 위치를 나타냄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68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Localizing the robot in a Map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2D Pose Estimate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로봇의 </a:t>
            </a:r>
            <a:r>
              <a:rPr lang="ko-KR" altLang="en-US" dirty="0"/>
              <a:t>초기위치를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화살표로 </a:t>
            </a:r>
            <a:r>
              <a:rPr lang="ko-KR" altLang="en-US" dirty="0"/>
              <a:t>로봇의 위치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amcl</a:t>
            </a:r>
            <a:r>
              <a:rPr lang="ko-KR" altLang="en-US" dirty="0"/>
              <a:t>에게 </a:t>
            </a:r>
            <a:r>
              <a:rPr lang="ko-KR" altLang="en-US" dirty="0" smtClean="0"/>
              <a:t>전달됨</a:t>
            </a:r>
            <a:r>
              <a:rPr lang="en-US" altLang="ko-KR" dirty="0" smtClean="0"/>
              <a:t>, pose</a:t>
            </a:r>
            <a:r>
              <a:rPr lang="ko-KR" altLang="en-US" dirty="0"/>
              <a:t>를 계산하여 보여줌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Getting a Good Initial </a:t>
            </a:r>
            <a:r>
              <a:rPr lang="en-US" altLang="ko-KR" dirty="0" smtClean="0"/>
              <a:t>Localization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robot’s sensor data </a:t>
            </a:r>
            <a:r>
              <a:rPr lang="ko-KR" altLang="en-US" dirty="0" smtClean="0"/>
              <a:t>이용하기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로봇 </a:t>
            </a:r>
            <a:r>
              <a:rPr lang="en-US" altLang="ko-KR" dirty="0"/>
              <a:t>Scan data</a:t>
            </a:r>
            <a:r>
              <a:rPr lang="ko-KR" altLang="en-US" dirty="0"/>
              <a:t>와 </a:t>
            </a:r>
            <a:r>
              <a:rPr lang="ko-KR" altLang="en-US" dirty="0" err="1"/>
              <a:t>맵의</a:t>
            </a:r>
            <a:r>
              <a:rPr lang="ko-KR" altLang="en-US" dirty="0"/>
              <a:t> 벽을 비교하여 위치지정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19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422" y="1535164"/>
            <a:ext cx="1867855" cy="63103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188888" y="1515268"/>
            <a:ext cx="2843424" cy="1403658"/>
            <a:chOff x="453527" y="3760787"/>
            <a:chExt cx="5049375" cy="24926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27" y="3760787"/>
              <a:ext cx="5049375" cy="2492628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3214321" y="4471987"/>
              <a:ext cx="1749426" cy="75641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824" y="1448202"/>
            <a:ext cx="1691029" cy="162007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237438" y="4077622"/>
            <a:ext cx="2827900" cy="2129375"/>
            <a:chOff x="2824076" y="2634615"/>
            <a:chExt cx="3952886" cy="297647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4076" y="2634615"/>
              <a:ext cx="3952886" cy="2976476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4670878" y="3415656"/>
              <a:ext cx="859289" cy="114020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782" y="4977335"/>
            <a:ext cx="3679683" cy="34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err="1" smtClean="0"/>
              <a:t>RViz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rviz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rosrun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rviz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rviz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roscore</a:t>
            </a:r>
            <a:r>
              <a:rPr lang="ko-KR" altLang="en-US" sz="2000" dirty="0" smtClean="0"/>
              <a:t>를 실행한 상태에서</a:t>
            </a:r>
            <a:r>
              <a:rPr lang="en-US" altLang="ko-KR" sz="2000" smtClean="0"/>
              <a:t>)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ROS </a:t>
            </a:r>
            <a:r>
              <a:rPr lang="ko-KR" altLang="en-US" sz="2000" dirty="0" smtClean="0"/>
              <a:t>시스템이 </a:t>
            </a:r>
            <a:r>
              <a:rPr lang="ko-KR" altLang="en-US" sz="2000" dirty="0" err="1" smtClean="0"/>
              <a:t>스트리밍을</a:t>
            </a:r>
            <a:r>
              <a:rPr lang="ko-KR" altLang="en-US" sz="2000" dirty="0" smtClean="0"/>
              <a:t> 하는 데이터를 좌표에 표현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3D</a:t>
            </a:r>
            <a:r>
              <a:rPr lang="ko-KR" altLang="en-US" sz="2000" dirty="0" smtClean="0"/>
              <a:t>에 중점을 둠</a:t>
            </a:r>
            <a:r>
              <a:rPr lang="en-US" altLang="ko-KR" sz="2000" dirty="0" smtClean="0"/>
              <a:t>.</a:t>
            </a:r>
            <a:endParaRPr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70" y="3090570"/>
            <a:ext cx="6053138" cy="34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Navigation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20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Navigation Stack</a:t>
            </a:r>
          </a:p>
          <a:p>
            <a:pPr marL="914400" lvl="1" indent="-457200">
              <a:buAutoNum type="arabicPeriod"/>
            </a:pPr>
            <a:r>
              <a:rPr lang="ko-KR" altLang="en-US" dirty="0" smtClean="0"/>
              <a:t>목적지가 </a:t>
            </a:r>
            <a:r>
              <a:rPr lang="en-US" altLang="ko-KR" dirty="0" err="1" smtClean="0"/>
              <a:t>MoveBaseGoal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(Action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goal) 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 stack</a:t>
            </a:r>
            <a:r>
              <a:rPr lang="ko-KR" altLang="en-US" dirty="0" smtClean="0"/>
              <a:t>에 보내진다</a:t>
            </a:r>
            <a:r>
              <a:rPr lang="en-US" altLang="ko-KR" dirty="0" smtClean="0"/>
              <a:t>.</a:t>
            </a:r>
          </a:p>
          <a:p>
            <a:pPr marL="914400" lvl="1" indent="-457200">
              <a:buAutoNum type="arabicPeriod"/>
            </a:pPr>
            <a:r>
              <a:rPr lang="en-US" altLang="ko-KR" dirty="0" smtClean="0"/>
              <a:t>global planner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path-planning </a:t>
            </a:r>
            <a:r>
              <a:rPr lang="ko-KR" altLang="en-US" dirty="0" smtClean="0"/>
              <a:t>알고리즘을 이용하여 최단경로를 계산한다</a:t>
            </a:r>
            <a:r>
              <a:rPr lang="en-US" altLang="ko-KR" dirty="0" smtClean="0"/>
              <a:t>.</a:t>
            </a:r>
          </a:p>
          <a:p>
            <a:pPr marL="914400" lvl="1" indent="-457200">
              <a:buAutoNum type="arabicPeriod"/>
            </a:pPr>
            <a:r>
              <a:rPr lang="ko-KR" altLang="en-US" dirty="0" smtClean="0"/>
              <a:t>최단 경로가 </a:t>
            </a:r>
            <a:r>
              <a:rPr lang="en-US" altLang="ko-KR" dirty="0" smtClean="0"/>
              <a:t>local planner</a:t>
            </a:r>
            <a:r>
              <a:rPr lang="ko-KR" altLang="en-US" dirty="0" smtClean="0"/>
              <a:t>로 전달되어 경로를 따라 로봇을 구동한다</a:t>
            </a:r>
            <a:r>
              <a:rPr lang="en-US" altLang="ko-KR" dirty="0" smtClean="0"/>
              <a:t>.</a:t>
            </a:r>
          </a:p>
          <a:p>
            <a:pPr marL="914400" lvl="2" indent="0">
              <a:buNone/>
            </a:pPr>
            <a:r>
              <a:rPr lang="ko-KR" altLang="en-US" sz="2400" dirty="0" err="1" smtClean="0"/>
              <a:t>구동중</a:t>
            </a:r>
            <a:r>
              <a:rPr lang="ko-KR" altLang="en-US" sz="2400" dirty="0" smtClean="0"/>
              <a:t> 센서 데이터를 이용하여 지도에 없는 장애물을 피한다</a:t>
            </a:r>
            <a:r>
              <a:rPr lang="en-US" altLang="ko-KR" sz="2400" dirty="0" smtClean="0"/>
              <a:t>.</a:t>
            </a:r>
          </a:p>
          <a:p>
            <a:pPr marL="914400" lvl="2" indent="0">
              <a:buNone/>
            </a:pPr>
            <a:r>
              <a:rPr lang="en-US" altLang="ko-KR" sz="2400" dirty="0" smtClean="0"/>
              <a:t>local planner</a:t>
            </a:r>
            <a:r>
              <a:rPr lang="ko-KR" altLang="en-US" sz="2400" dirty="0" smtClean="0"/>
              <a:t>가 멈추거나 진행을 못 할 경우</a:t>
            </a:r>
            <a:r>
              <a:rPr lang="en-US" altLang="ko-KR" sz="2400" dirty="0" smtClean="0"/>
              <a:t>, global planner</a:t>
            </a:r>
            <a:r>
              <a:rPr lang="ko-KR" altLang="en-US" sz="2400" dirty="0" smtClean="0"/>
              <a:t>가 새로운 경로를 만들고</a:t>
            </a:r>
            <a:r>
              <a:rPr lang="en-US" altLang="ko-KR" sz="2400" dirty="0" smtClean="0"/>
              <a:t>, local planner</a:t>
            </a:r>
            <a:r>
              <a:rPr lang="ko-KR" altLang="en-US" sz="2400" dirty="0" smtClean="0"/>
              <a:t>가 따르도록 한다</a:t>
            </a:r>
            <a:r>
              <a:rPr lang="en-US" altLang="ko-KR" sz="2400" dirty="0" smtClean="0"/>
              <a:t>.</a:t>
            </a:r>
          </a:p>
          <a:p>
            <a:pPr marL="914400" lvl="1" indent="-457200">
              <a:buAutoNum type="arabicPeriod" startAt="4"/>
            </a:pPr>
            <a:r>
              <a:rPr lang="ko-KR" altLang="en-US" dirty="0" smtClean="0"/>
              <a:t>로봇이 목표에 가까워지면 작업이 완료된다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5741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Navigation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21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Navigating</a:t>
            </a:r>
          </a:p>
          <a:p>
            <a:pPr marL="971550" lvl="1" indent="-514350">
              <a:buAutoNum type="arabicPeriod"/>
            </a:pPr>
            <a:r>
              <a:rPr lang="en-US" altLang="ko-KR" dirty="0" smtClean="0"/>
              <a:t>2D 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 Goal </a:t>
            </a:r>
            <a:r>
              <a:rPr lang="ko-KR" altLang="en-US" dirty="0" smtClean="0"/>
              <a:t>선택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err="1" smtClean="0"/>
              <a:t>맵에</a:t>
            </a:r>
            <a:r>
              <a:rPr lang="ko-KR" altLang="en-US" dirty="0" smtClean="0"/>
              <a:t> 드래그 하여 정한다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83" y="3008605"/>
            <a:ext cx="3308435" cy="325149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655732" y="1316748"/>
            <a:ext cx="2434167" cy="1307950"/>
            <a:chOff x="1818641" y="3528790"/>
            <a:chExt cx="1733550" cy="9048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641" y="3528790"/>
              <a:ext cx="1733550" cy="90487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127183" y="3690937"/>
              <a:ext cx="1010653" cy="4286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476555" y="3018189"/>
            <a:ext cx="3455689" cy="3347343"/>
            <a:chOff x="553353" y="2341904"/>
            <a:chExt cx="3638789" cy="3524702"/>
          </a:xfrm>
        </p:grpSpPr>
        <p:grpSp>
          <p:nvGrpSpPr>
            <p:cNvPr id="18" name="그룹 17"/>
            <p:cNvGrpSpPr/>
            <p:nvPr/>
          </p:nvGrpSpPr>
          <p:grpSpPr>
            <a:xfrm>
              <a:off x="553353" y="2341904"/>
              <a:ext cx="3638789" cy="3524702"/>
              <a:chOff x="553353" y="2341904"/>
              <a:chExt cx="3638789" cy="352470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353" y="2341904"/>
                <a:ext cx="3638789" cy="3524702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2799347" y="4204636"/>
                <a:ext cx="625642" cy="658979"/>
              </a:xfrm>
              <a:prstGeom prst="ellipse">
                <a:avLst/>
              </a:prstGeom>
              <a:noFill/>
              <a:ln w="25400">
                <a:solidFill>
                  <a:srgbClr val="380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934678" y="4857279"/>
              <a:ext cx="1751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&lt;Goal pose&gt;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109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Navigation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22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Global Planning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Costmap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특정위치가 로봇에게 좋고 </a:t>
            </a:r>
            <a:r>
              <a:rPr lang="ko-KR" altLang="en-US" dirty="0" err="1" smtClean="0"/>
              <a:t>나쁜정도를</a:t>
            </a:r>
            <a:r>
              <a:rPr lang="ko-KR" altLang="en-US" dirty="0" smtClean="0"/>
              <a:t> 알려줌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Planner - </a:t>
            </a:r>
            <a:r>
              <a:rPr lang="ko-KR" altLang="en-US" dirty="0" smtClean="0"/>
              <a:t>가까운 경로 보여줌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Pose(</a:t>
            </a:r>
            <a:r>
              <a:rPr lang="en-US" altLang="ko-KR" dirty="0" err="1" smtClean="0"/>
              <a:t>move_base</a:t>
            </a:r>
            <a:r>
              <a:rPr lang="en-US" altLang="ko-KR" dirty="0" smtClean="0"/>
              <a:t>) - goal pose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Path(global) - </a:t>
            </a:r>
            <a:r>
              <a:rPr lang="en-US" altLang="ko-KR" dirty="0" err="1" smtClean="0"/>
              <a:t>Ros</a:t>
            </a:r>
            <a:r>
              <a:rPr lang="ko-KR" altLang="en-US" dirty="0" smtClean="0"/>
              <a:t>가 계산한 전역경로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1" y="4166235"/>
            <a:ext cx="2905125" cy="108585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049550" y="2633984"/>
            <a:ext cx="4084117" cy="3904928"/>
            <a:chOff x="7049550" y="2633984"/>
            <a:chExt cx="4084117" cy="390492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9550" y="2668457"/>
              <a:ext cx="3863983" cy="3870455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9971615" y="2633984"/>
              <a:ext cx="572307" cy="775205"/>
            </a:xfrm>
            <a:prstGeom prst="ellipse">
              <a:avLst/>
            </a:prstGeom>
            <a:noFill/>
            <a:ln w="25400">
              <a:solidFill>
                <a:srgbClr val="380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81869" y="3272447"/>
              <a:ext cx="1751798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&lt;</a:t>
              </a:r>
              <a:r>
                <a:rPr lang="en-US" altLang="ko-KR" sz="1600" b="1" dirty="0" err="1" smtClean="0"/>
                <a:t>CostMap</a:t>
              </a:r>
              <a:r>
                <a:rPr lang="en-US" altLang="ko-KR" sz="1600" b="1" dirty="0" smtClean="0"/>
                <a:t>&gt;</a:t>
              </a:r>
              <a:endParaRPr lang="ko-KR" altLang="en-US" sz="1600" b="1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9536876" y="4575663"/>
              <a:ext cx="473242" cy="571455"/>
            </a:xfrm>
            <a:prstGeom prst="ellipse">
              <a:avLst/>
            </a:prstGeom>
            <a:noFill/>
            <a:ln w="25400">
              <a:solidFill>
                <a:srgbClr val="380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49214" y="4304849"/>
              <a:ext cx="144856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&lt;Pose&gt;</a:t>
              </a:r>
              <a:endParaRPr lang="ko-KR" altLang="en-US" sz="1600" b="1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8569896" y="4606511"/>
              <a:ext cx="572307" cy="775205"/>
            </a:xfrm>
            <a:prstGeom prst="ellipse">
              <a:avLst/>
            </a:prstGeom>
            <a:noFill/>
            <a:ln w="25400">
              <a:solidFill>
                <a:srgbClr val="380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80150" y="5283474"/>
              <a:ext cx="1751798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&lt;Path&gt;</a:t>
              </a:r>
              <a:endParaRPr lang="ko-KR" altLang="en-US" sz="1600" b="1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7933825" y="3456298"/>
              <a:ext cx="421237" cy="580127"/>
            </a:xfrm>
            <a:prstGeom prst="ellipse">
              <a:avLst/>
            </a:prstGeom>
            <a:noFill/>
            <a:ln w="25400">
              <a:solidFill>
                <a:srgbClr val="380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20173" y="4010847"/>
              <a:ext cx="1289382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&lt;Planner&gt;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520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Navigation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23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Local Planning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Costmap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특정위치가 로봇에게 좋고 </a:t>
            </a:r>
            <a:r>
              <a:rPr lang="ko-KR" altLang="en-US" dirty="0" err="1" smtClean="0"/>
              <a:t>나쁜정도를</a:t>
            </a:r>
            <a:r>
              <a:rPr lang="ko-KR" altLang="en-US" dirty="0" smtClean="0"/>
              <a:t> 알려줌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dirty="0" smtClean="0"/>
              <a:t>Planner - </a:t>
            </a:r>
            <a:r>
              <a:rPr lang="ko-KR" altLang="en-US" dirty="0" smtClean="0"/>
              <a:t>가까운 경로 보여줌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429" y="2629902"/>
            <a:ext cx="4876800" cy="3619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76" y="3847900"/>
            <a:ext cx="2819400" cy="95250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132320" y="3396633"/>
            <a:ext cx="625642" cy="6941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648295" y="3120408"/>
            <a:ext cx="175179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</a:t>
            </a:r>
            <a:r>
              <a:rPr lang="en-US" altLang="ko-KR" sz="1600" b="1" dirty="0" err="1" smtClean="0"/>
              <a:t>CostMap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22" name="타원 21"/>
          <p:cNvSpPr/>
          <p:nvPr/>
        </p:nvSpPr>
        <p:spPr>
          <a:xfrm>
            <a:off x="8325853" y="4226545"/>
            <a:ext cx="284747" cy="4756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821952" y="4631123"/>
            <a:ext cx="129254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&lt;Planner&gt;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35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/>
              <a:t>Patrol Example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24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Patrol</a:t>
            </a:r>
          </a:p>
          <a:p>
            <a:pPr marL="914400" lvl="1" indent="-457200">
              <a:buAutoNum type="arabicPeriod"/>
            </a:pPr>
            <a:r>
              <a:rPr lang="ko-KR" altLang="en-US" dirty="0" smtClean="0"/>
              <a:t>패키지 생성</a:t>
            </a:r>
            <a:endParaRPr lang="en-US" altLang="ko-KR" dirty="0" smtClean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 smtClean="0"/>
          </a:p>
          <a:p>
            <a:pPr marL="914400" lvl="1" indent="-457200">
              <a:buAutoNum type="arabicPeriod"/>
            </a:pPr>
            <a:r>
              <a:rPr lang="en-US" altLang="ko-KR" dirty="0" smtClean="0"/>
              <a:t>scripts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 smtClean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3. patrol.py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48" y="3642891"/>
            <a:ext cx="6824657" cy="6955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237" y="4807733"/>
            <a:ext cx="3675063" cy="19137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191000" y="6045200"/>
            <a:ext cx="1231900" cy="311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48" y="2382097"/>
            <a:ext cx="9374671" cy="2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/>
              <a:t>Patrol Example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25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Patrol</a:t>
            </a:r>
          </a:p>
          <a:p>
            <a:pPr marL="0" indent="0">
              <a:buNone/>
            </a:pPr>
            <a:r>
              <a:rPr lang="en-US" altLang="ko-KR" dirty="0" smtClean="0"/>
              <a:t>3. patrol.py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52" y="328522"/>
            <a:ext cx="5958143" cy="6027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617" y="2569710"/>
            <a:ext cx="48687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Line 6 - </a:t>
            </a:r>
            <a:r>
              <a:rPr lang="ko-KR" altLang="en-US" sz="1400" dirty="0" smtClean="0"/>
              <a:t>사용할 </a:t>
            </a:r>
            <a:r>
              <a:rPr lang="en-US" altLang="ko-KR" sz="1400" dirty="0" smtClean="0"/>
              <a:t>action import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Line 8~11 - </a:t>
            </a:r>
            <a:r>
              <a:rPr lang="ko-KR" altLang="en-US" sz="1400" dirty="0" smtClean="0"/>
              <a:t>로봇이 돌아다닐</a:t>
            </a:r>
            <a:r>
              <a:rPr lang="en-US" altLang="ko-KR" sz="1400" dirty="0" smtClean="0"/>
              <a:t>way point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Line </a:t>
            </a:r>
            <a:r>
              <a:rPr lang="en-US" altLang="ko-KR" sz="1400" dirty="0" smtClean="0"/>
              <a:t>14~23 - goal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way point</a:t>
            </a:r>
            <a:r>
              <a:rPr lang="ko-KR" altLang="en-US" sz="1400" dirty="0" smtClean="0"/>
              <a:t>를 바꿔주는 함수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Line 31~32 - action client</a:t>
            </a:r>
            <a:r>
              <a:rPr lang="ko-KR" altLang="en-US" sz="1400" dirty="0" smtClean="0"/>
              <a:t>를 생성하고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서버를 기다림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Line 34~38 - goal </a:t>
            </a:r>
            <a:r>
              <a:rPr lang="ko-KR" altLang="en-US" sz="1400" dirty="0" smtClean="0"/>
              <a:t>을 보내고 </a:t>
            </a:r>
            <a:r>
              <a:rPr lang="en-US" altLang="ko-KR" sz="1400" dirty="0" smtClean="0"/>
              <a:t>result</a:t>
            </a:r>
            <a:r>
              <a:rPr lang="ko-KR" altLang="en-US" sz="1400" dirty="0" smtClean="0"/>
              <a:t>를 기다리는 </a:t>
            </a:r>
            <a:r>
              <a:rPr lang="en-US" altLang="ko-KR" sz="1400" dirty="0" smtClean="0"/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3393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/>
              <a:t>Patrol Example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26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Patrol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$ </a:t>
            </a:r>
            <a:r>
              <a:rPr lang="en-US" altLang="ko-KR" dirty="0" err="1"/>
              <a:t>roslaunch</a:t>
            </a:r>
            <a:r>
              <a:rPr lang="en-US" altLang="ko-KR" dirty="0"/>
              <a:t> </a:t>
            </a:r>
            <a:r>
              <a:rPr lang="en-US" altLang="ko-KR" dirty="0" err="1"/>
              <a:t>turtlebot_stage</a:t>
            </a:r>
            <a:r>
              <a:rPr lang="en-US" altLang="ko-KR" dirty="0"/>
              <a:t> </a:t>
            </a:r>
            <a:r>
              <a:rPr lang="en-US" altLang="ko-KR" dirty="0" err="1" smtClean="0"/>
              <a:t>turtlebot_in_stage.launch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rosrun</a:t>
            </a:r>
            <a:r>
              <a:rPr lang="en-US" altLang="ko-KR" dirty="0" smtClean="0"/>
              <a:t> patrol patrol.py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3061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Patrol Example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27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bandicam 2017-01-10 20-35-35-62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875" y="1303459"/>
            <a:ext cx="9594689" cy="5418015"/>
          </a:xfrm>
        </p:spPr>
      </p:pic>
    </p:spTree>
    <p:extLst>
      <p:ext uri="{BB962C8B-B14F-4D97-AF65-F5344CB8AC3E}">
        <p14:creationId xmlns:p14="http://schemas.microsoft.com/office/powerpoint/2010/main" val="98957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err="1"/>
              <a:t>RViz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sz="2000" dirty="0" err="1" smtClean="0"/>
              <a:t>Rviz</a:t>
            </a:r>
            <a:r>
              <a:rPr lang="ko-KR" altLang="en-US" sz="2000" dirty="0" smtClean="0"/>
              <a:t>로 </a:t>
            </a:r>
            <a:r>
              <a:rPr lang="ko-KR" altLang="en-US" sz="2000" dirty="0" err="1" smtClean="0"/>
              <a:t>터틀봇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키넥트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scan </a:t>
            </a:r>
            <a:r>
              <a:rPr lang="ko-KR" altLang="en-US" sz="2000" dirty="0" smtClean="0"/>
              <a:t>데이터 확인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roscore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turtlebot_gazebo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turtlebot_world.launch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$ </a:t>
            </a:r>
            <a:r>
              <a:rPr lang="en-US" altLang="ko-KR" sz="2000" dirty="0" err="1" smtClean="0"/>
              <a:t>rosrun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rviz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rviz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3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459" y="3157537"/>
            <a:ext cx="4344155" cy="3381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15" y="3358585"/>
            <a:ext cx="4678726" cy="28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err="1"/>
              <a:t>RViz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sz="2400" dirty="0" smtClean="0"/>
              <a:t>Display – </a:t>
            </a:r>
            <a:r>
              <a:rPr lang="en-US" altLang="ko-KR" sz="2400" dirty="0" err="1" smtClean="0"/>
              <a:t>FixedFrame</a:t>
            </a:r>
            <a:r>
              <a:rPr lang="en-US" altLang="ko-KR" sz="2400" dirty="0" smtClean="0"/>
              <a:t> - </a:t>
            </a:r>
            <a:r>
              <a:rPr lang="en-US" altLang="ko-KR" sz="2400" dirty="0" err="1" smtClean="0"/>
              <a:t>camera_depth_frame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선택</a:t>
            </a:r>
            <a:endParaRPr lang="en-US" altLang="ko-KR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ROS system</a:t>
            </a:r>
            <a:r>
              <a:rPr lang="ko-KR" altLang="en-US" sz="2000" dirty="0" smtClean="0"/>
              <a:t>이 </a:t>
            </a:r>
            <a:r>
              <a:rPr lang="en-US" altLang="ko-KR" sz="2000" dirty="0" smtClean="0"/>
              <a:t>broadcasting </a:t>
            </a:r>
            <a:r>
              <a:rPr lang="ko-KR" altLang="en-US" sz="2000" dirty="0" smtClean="0"/>
              <a:t>하는 </a:t>
            </a:r>
            <a:r>
              <a:rPr lang="en-US" altLang="ko-KR" sz="2000" dirty="0" err="1" smtClean="0"/>
              <a:t>transformframe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tf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pPr marL="457200" indent="-457200">
              <a:buAutoNum type="arabicPeriod" startAt="4"/>
            </a:pPr>
            <a:endParaRPr lang="en-US" altLang="ko-KR" sz="2400" dirty="0" smtClean="0"/>
          </a:p>
          <a:p>
            <a:pPr marL="457200" indent="-457200">
              <a:buAutoNum type="arabicPeriod" startAt="4"/>
            </a:pPr>
            <a:endParaRPr lang="en-US" altLang="ko-KR" sz="2400" dirty="0"/>
          </a:p>
          <a:p>
            <a:pPr marL="457200" indent="-457200">
              <a:buAutoNum type="arabicPeriod" startAt="4"/>
            </a:pPr>
            <a:endParaRPr lang="en-US" altLang="ko-KR" sz="2400" dirty="0" smtClean="0"/>
          </a:p>
          <a:p>
            <a:pPr marL="457200" indent="-457200">
              <a:buAutoNum type="arabicPeriod" startAt="4"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457200" indent="-457200">
              <a:buAutoNum type="arabicPeriod" startAt="4"/>
            </a:pPr>
            <a:r>
              <a:rPr lang="en-US" altLang="ko-KR" sz="2400" dirty="0" smtClean="0"/>
              <a:t>Add </a:t>
            </a:r>
            <a:r>
              <a:rPr lang="ko-KR" altLang="en-US" sz="2400" dirty="0" smtClean="0"/>
              <a:t>선택</a:t>
            </a:r>
            <a:endParaRPr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4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33" y="2407164"/>
            <a:ext cx="3952875" cy="208597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582064" y="4734492"/>
            <a:ext cx="3552825" cy="1543050"/>
            <a:chOff x="980810" y="4923233"/>
            <a:chExt cx="3552825" cy="15430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810" y="4923233"/>
              <a:ext cx="3552825" cy="154305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980810" y="5834059"/>
              <a:ext cx="800100" cy="38854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401353" y="2467085"/>
            <a:ext cx="3961622" cy="2024586"/>
            <a:chOff x="858572" y="2343347"/>
            <a:chExt cx="3961622" cy="202458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572" y="2343347"/>
              <a:ext cx="3961622" cy="202458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768321" y="2754283"/>
              <a:ext cx="2037805" cy="32889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62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err="1"/>
              <a:t>RViz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3. </a:t>
            </a:r>
            <a:r>
              <a:rPr lang="en-US" altLang="ko-KR" sz="2000" dirty="0" err="1" smtClean="0"/>
              <a:t>RobotModel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선택 로봇추가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5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03" y="1957834"/>
            <a:ext cx="3875187" cy="41536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965" y="2045040"/>
            <a:ext cx="4306524" cy="40664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12690" y="3223785"/>
            <a:ext cx="1149156" cy="26500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5908" y="623189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좌표상에 나타난 로봇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6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err="1"/>
              <a:t>RViz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3. Add – PointCloud2 </a:t>
            </a:r>
            <a:r>
              <a:rPr lang="ko-KR" altLang="en-US" sz="2000" dirty="0" smtClean="0"/>
              <a:t>선택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4. PointCloud2 – Topic - /camera/depth/points </a:t>
            </a:r>
            <a:r>
              <a:rPr lang="ko-KR" altLang="en-US" sz="2000" dirty="0" smtClean="0"/>
              <a:t>선택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키넥트로</a:t>
            </a:r>
            <a:r>
              <a:rPr lang="ko-KR" altLang="en-US" sz="2000" dirty="0" smtClean="0"/>
              <a:t> 얻은 깊이 이미지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5. Add – image </a:t>
            </a:r>
            <a:r>
              <a:rPr lang="ko-KR" altLang="en-US" sz="2000" dirty="0" smtClean="0"/>
              <a:t>선택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6. Image – Image Topic - /camera/</a:t>
            </a:r>
            <a:r>
              <a:rPr lang="en-US" altLang="ko-KR" sz="2000" dirty="0" err="1" smtClean="0"/>
              <a:t>rgb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image_raw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선택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키넥트로</a:t>
            </a:r>
            <a:r>
              <a:rPr lang="ko-KR" altLang="en-US" sz="2000" dirty="0" smtClean="0"/>
              <a:t> 얻은 </a:t>
            </a:r>
            <a:r>
              <a:rPr lang="en-US" altLang="ko-KR" sz="2000" dirty="0" smtClean="0"/>
              <a:t>RBG </a:t>
            </a:r>
            <a:r>
              <a:rPr lang="ko-KR" altLang="en-US" sz="2000" dirty="0" smtClean="0"/>
              <a:t>이미지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6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1" y="2821774"/>
            <a:ext cx="5865830" cy="1495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41" y="5353886"/>
            <a:ext cx="3714750" cy="1276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483" y="4069641"/>
            <a:ext cx="3676650" cy="2047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749" y="1597555"/>
            <a:ext cx="2592917" cy="18411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8748" y="6171684"/>
            <a:ext cx="253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카메라로 보는 보습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78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err="1"/>
              <a:t>RViz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7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bandicam 2017-01-10 20-02-08-52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478" y="1327448"/>
            <a:ext cx="9406719" cy="5291159"/>
          </a:xfrm>
        </p:spPr>
      </p:pic>
    </p:spTree>
    <p:extLst>
      <p:ext uri="{BB962C8B-B14F-4D97-AF65-F5344CB8AC3E}">
        <p14:creationId xmlns:p14="http://schemas.microsoft.com/office/powerpoint/2010/main" val="58949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Map in ROS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8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655733" y="4031180"/>
            <a:ext cx="5346754" cy="196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Font typeface="Wingdings" panose="05000000000000000000" pitchFamily="2" charset="2"/>
              <a:buChar char="l"/>
            </a:pPr>
            <a:r>
              <a:rPr lang="en-US" altLang="ko-KR" sz="1800" dirty="0" smtClean="0"/>
              <a:t>Line 1 - </a:t>
            </a:r>
            <a:r>
              <a:rPr lang="ko-KR" altLang="en-US" sz="1800" dirty="0" smtClean="0"/>
              <a:t>저장된 </a:t>
            </a:r>
            <a:r>
              <a:rPr lang="en-US" altLang="ko-KR" sz="1800" dirty="0" smtClean="0"/>
              <a:t>map</a:t>
            </a:r>
            <a:r>
              <a:rPr lang="ko-KR" altLang="en-US" sz="1800" dirty="0" smtClean="0"/>
              <a:t>파일</a:t>
            </a:r>
            <a:endParaRPr lang="en-US" altLang="ko-KR" sz="1800" dirty="0" smtClean="0"/>
          </a:p>
          <a:p>
            <a:pPr>
              <a:lnSpc>
                <a:spcPct val="70000"/>
              </a:lnSpc>
              <a:buFont typeface="Wingdings" panose="05000000000000000000" pitchFamily="2" charset="2"/>
              <a:buChar char="l"/>
            </a:pPr>
            <a:r>
              <a:rPr lang="en-US" altLang="ko-KR" sz="1800" dirty="0" smtClean="0"/>
              <a:t>Line 2 - map</a:t>
            </a:r>
            <a:r>
              <a:rPr lang="ko-KR" altLang="en-US" sz="1800" dirty="0" smtClean="0"/>
              <a:t>의 각 셀의 크기</a:t>
            </a:r>
            <a:r>
              <a:rPr lang="en-US" altLang="ko-KR" sz="1800" dirty="0" smtClean="0"/>
              <a:t>( 0.05m*0.05m)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l"/>
            </a:pPr>
            <a:r>
              <a:rPr lang="en-US" altLang="ko-KR" sz="1800" dirty="0" smtClean="0"/>
              <a:t>Line 3 </a:t>
            </a:r>
            <a:r>
              <a:rPr lang="en-US" altLang="ko-KR" sz="1800" b="1" dirty="0" smtClean="0"/>
              <a:t>- </a:t>
            </a:r>
            <a:r>
              <a:rPr lang="ko-KR" altLang="en-US" sz="1800" dirty="0" err="1" smtClean="0"/>
              <a:t>맵의</a:t>
            </a:r>
            <a:r>
              <a:rPr lang="ko-KR" altLang="en-US" sz="1800" dirty="0" smtClean="0"/>
              <a:t> 시작점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x,y,z</a:t>
            </a:r>
            <a:r>
              <a:rPr lang="en-US" altLang="ko-KR" sz="1800" dirty="0" smtClean="0"/>
              <a:t>)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l"/>
            </a:pPr>
            <a:r>
              <a:rPr lang="en-US" altLang="ko-KR" sz="1800" dirty="0" smtClean="0"/>
              <a:t>Line 4 - cell value</a:t>
            </a:r>
            <a:r>
              <a:rPr lang="ko-KR" altLang="en-US" sz="1800" dirty="0" smtClean="0"/>
              <a:t>의 반전여부</a:t>
            </a:r>
            <a:endParaRPr lang="en-US" altLang="ko-KR" sz="1800" dirty="0" smtClean="0"/>
          </a:p>
          <a:p>
            <a:pPr>
              <a:lnSpc>
                <a:spcPct val="70000"/>
              </a:lnSpc>
              <a:buFont typeface="Wingdings" panose="05000000000000000000" pitchFamily="2" charset="2"/>
              <a:buChar char="l"/>
            </a:pPr>
            <a:r>
              <a:rPr lang="en-US" altLang="ko-KR" sz="1800" dirty="0" smtClean="0"/>
              <a:t>Line 5 ~6 - </a:t>
            </a:r>
            <a:r>
              <a:rPr lang="en-US" altLang="ko-KR" sz="1800" dirty="0"/>
              <a:t>cell</a:t>
            </a:r>
            <a:r>
              <a:rPr lang="ko-KR" altLang="en-US" sz="1800" dirty="0"/>
              <a:t>의 </a:t>
            </a:r>
            <a:r>
              <a:rPr lang="en-US" altLang="ko-KR" sz="1800" dirty="0" smtClean="0"/>
              <a:t>occupied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free</a:t>
            </a:r>
            <a:r>
              <a:rPr lang="ko-KR" altLang="en-US" sz="1800" dirty="0" smtClean="0"/>
              <a:t>의 </a:t>
            </a:r>
            <a:r>
              <a:rPr lang="en-US" altLang="ko-KR" sz="1800" dirty="0"/>
              <a:t>threshold</a:t>
            </a:r>
            <a:endParaRPr lang="en-US" altLang="ko-KR" sz="1800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1094054" y="1869427"/>
            <a:ext cx="2935351" cy="2380739"/>
            <a:chOff x="461207" y="1597555"/>
            <a:chExt cx="2461260" cy="20416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207" y="1597555"/>
              <a:ext cx="2461260" cy="204161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56486" y="3137483"/>
              <a:ext cx="1270702" cy="316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&lt;</a:t>
              </a:r>
              <a:r>
                <a:rPr lang="en-US" altLang="ko-KR" dirty="0" err="1" smtClean="0"/>
                <a:t>map.pgm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740468" y="2250613"/>
            <a:ext cx="4839664" cy="1599195"/>
            <a:chOff x="4994510" y="2268807"/>
            <a:chExt cx="4839664" cy="159919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4510" y="2268807"/>
              <a:ext cx="4839664" cy="155970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50885" y="3498670"/>
              <a:ext cx="1515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&lt;</a:t>
              </a:r>
              <a:r>
                <a:rPr lang="en-US" altLang="ko-KR" dirty="0" err="1" smtClean="0"/>
                <a:t>map.yaml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97305" y="4610100"/>
            <a:ext cx="477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회색 </a:t>
            </a:r>
            <a:r>
              <a:rPr lang="en-US" altLang="ko-KR" dirty="0" smtClean="0"/>
              <a:t>- unknown</a:t>
            </a:r>
          </a:p>
          <a:p>
            <a:r>
              <a:rPr lang="ko-KR" altLang="en-US" dirty="0" smtClean="0"/>
              <a:t>흰색 </a:t>
            </a:r>
            <a:r>
              <a:rPr lang="en-US" altLang="ko-KR" dirty="0" smtClean="0"/>
              <a:t>- </a:t>
            </a:r>
            <a:r>
              <a:rPr lang="en-US" altLang="ko-KR" dirty="0"/>
              <a:t>free (cell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가 </a:t>
            </a:r>
            <a:r>
              <a:rPr lang="en-US" altLang="ko-KR" dirty="0"/>
              <a:t>19.6%</a:t>
            </a:r>
            <a:r>
              <a:rPr lang="ko-KR" altLang="en-US" dirty="0"/>
              <a:t>이하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검은색 </a:t>
            </a:r>
            <a:r>
              <a:rPr lang="en-US" altLang="ko-KR" dirty="0" smtClean="0"/>
              <a:t>- occupied (</a:t>
            </a:r>
            <a:r>
              <a:rPr lang="en-US" altLang="ko-KR" dirty="0"/>
              <a:t>cell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가 </a:t>
            </a:r>
            <a:r>
              <a:rPr lang="en-US" altLang="ko-KR" dirty="0" smtClean="0"/>
              <a:t>65%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935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933" y="271992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Recording Data with </a:t>
            </a:r>
            <a:r>
              <a:rPr lang="en-US" altLang="ko-KR" b="1" dirty="0" err="1" smtClean="0"/>
              <a:t>rosbag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51526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rosbag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메시지를 기록하거나 다시 재생하는 </a:t>
            </a:r>
            <a:r>
              <a:rPr lang="en-US" altLang="ko-KR" dirty="0" smtClean="0"/>
              <a:t>tool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rosbag</a:t>
            </a:r>
            <a:r>
              <a:rPr lang="en-US" altLang="ko-KR" dirty="0" smtClean="0"/>
              <a:t> record [message]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저장을 한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저장됨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YYYY-MM-DD-HH-mm-</a:t>
            </a:r>
            <a:r>
              <a:rPr lang="en-US" altLang="ko-KR" dirty="0" err="1" smtClean="0"/>
              <a:t>ss.bag</a:t>
            </a:r>
            <a:r>
              <a:rPr lang="ko-KR" altLang="en-US" dirty="0" smtClean="0"/>
              <a:t>로 저장됨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rosbag</a:t>
            </a:r>
            <a:r>
              <a:rPr lang="en-US" altLang="ko-KR" dirty="0" smtClean="0"/>
              <a:t> record -O [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.bag]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$ </a:t>
            </a:r>
            <a:r>
              <a:rPr lang="en-US" altLang="ko-KR" dirty="0" err="1"/>
              <a:t>rosbag</a:t>
            </a:r>
            <a:r>
              <a:rPr lang="en-US" altLang="ko-KR" dirty="0"/>
              <a:t> record </a:t>
            </a:r>
            <a:r>
              <a:rPr lang="en-US" altLang="ko-KR" dirty="0" smtClean="0"/>
              <a:t>-o  [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6E066C-2B3D-4DB0-A679-1109377D741C}" type="slidenum">
              <a:rPr lang="ko-KR" altLang="en-US" sz="1800" b="1">
                <a:solidFill>
                  <a:prstClr val="black">
                    <a:tint val="75000"/>
                  </a:prstClr>
                </a:solidFill>
              </a:rPr>
              <a:pPr lvl="0"/>
              <a:t>9</a:t>
            </a:fld>
            <a:endParaRPr lang="ko-KR" altLang="en-US" sz="1800" b="1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99378" y="3349195"/>
            <a:ext cx="7410853" cy="906029"/>
            <a:chOff x="1099378" y="3349195"/>
            <a:chExt cx="7410853" cy="90602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378" y="3349195"/>
              <a:ext cx="7410853" cy="906029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2955695" y="3522107"/>
              <a:ext cx="225231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676" y="3303529"/>
            <a:ext cx="1352550" cy="1028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15" y="4813087"/>
            <a:ext cx="5521090" cy="230551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550893" y="5022784"/>
            <a:ext cx="225231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289" y="4311253"/>
            <a:ext cx="695325" cy="866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693" y="5631234"/>
            <a:ext cx="5548512" cy="2654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577" y="5178028"/>
            <a:ext cx="14287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</TotalTime>
  <Words>873</Words>
  <Application>Microsoft Office PowerPoint</Application>
  <PresentationFormat>와이드스크린</PresentationFormat>
  <Paragraphs>246</Paragraphs>
  <Slides>27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Wingdings</vt:lpstr>
      <vt:lpstr>Office 테마</vt:lpstr>
      <vt:lpstr>ROS   Map &amp; Navigation</vt:lpstr>
      <vt:lpstr>RViz</vt:lpstr>
      <vt:lpstr>RViz</vt:lpstr>
      <vt:lpstr>RViz</vt:lpstr>
      <vt:lpstr>RViz</vt:lpstr>
      <vt:lpstr>RViz</vt:lpstr>
      <vt:lpstr>RViz</vt:lpstr>
      <vt:lpstr>Map in ROS</vt:lpstr>
      <vt:lpstr>Recording Data with rosbag</vt:lpstr>
      <vt:lpstr>Recording Data with rosbag</vt:lpstr>
      <vt:lpstr>Building Maps</vt:lpstr>
      <vt:lpstr>Building Maps</vt:lpstr>
      <vt:lpstr>Building Maps</vt:lpstr>
      <vt:lpstr>Building Maps</vt:lpstr>
      <vt:lpstr>Building Maps</vt:lpstr>
      <vt:lpstr>Building Maps</vt:lpstr>
      <vt:lpstr>Localizing the robot in a Map</vt:lpstr>
      <vt:lpstr>Localizing the robot in a Map</vt:lpstr>
      <vt:lpstr>Localizing the robot in a Map</vt:lpstr>
      <vt:lpstr>Navigation</vt:lpstr>
      <vt:lpstr>Navigation</vt:lpstr>
      <vt:lpstr>Navigation</vt:lpstr>
      <vt:lpstr>Navigation</vt:lpstr>
      <vt:lpstr>Patrol Example</vt:lpstr>
      <vt:lpstr>Patrol Example</vt:lpstr>
      <vt:lpstr>Patrol Example</vt:lpstr>
      <vt:lpstr>Patrol Example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  Topic &amp; Service</dc:title>
  <dc:creator>TaeSeong Kim</dc:creator>
  <cp:lastModifiedBy>TaeSeong Kim</cp:lastModifiedBy>
  <cp:revision>269</cp:revision>
  <dcterms:created xsi:type="dcterms:W3CDTF">2017-01-02T13:40:46Z</dcterms:created>
  <dcterms:modified xsi:type="dcterms:W3CDTF">2017-01-11T09:58:41Z</dcterms:modified>
</cp:coreProperties>
</file>